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88" r:id="rId4"/>
    <p:sldId id="289" r:id="rId5"/>
    <p:sldId id="287" r:id="rId6"/>
    <p:sldId id="265" r:id="rId7"/>
    <p:sldId id="258" r:id="rId8"/>
    <p:sldId id="264" r:id="rId9"/>
    <p:sldId id="260" r:id="rId10"/>
    <p:sldId id="290" r:id="rId11"/>
    <p:sldId id="261" r:id="rId12"/>
    <p:sldId id="294" r:id="rId13"/>
    <p:sldId id="267" r:id="rId14"/>
    <p:sldId id="266" r:id="rId15"/>
    <p:sldId id="271" r:id="rId16"/>
    <p:sldId id="270" r:id="rId17"/>
    <p:sldId id="259" r:id="rId18"/>
    <p:sldId id="268" r:id="rId19"/>
    <p:sldId id="269" r:id="rId20"/>
    <p:sldId id="286" r:id="rId21"/>
    <p:sldId id="277" r:id="rId22"/>
    <p:sldId id="278" r:id="rId23"/>
    <p:sldId id="280" r:id="rId24"/>
    <p:sldId id="281" r:id="rId25"/>
    <p:sldId id="272" r:id="rId26"/>
    <p:sldId id="282" r:id="rId27"/>
    <p:sldId id="284" r:id="rId28"/>
    <p:sldId id="285" r:id="rId29"/>
    <p:sldId id="291" r:id="rId30"/>
    <p:sldId id="292" r:id="rId31"/>
    <p:sldId id="256" r:id="rId32"/>
    <p:sldId id="293" r:id="rId33"/>
    <p:sldId id="263" r:id="rId34"/>
    <p:sldId id="275" r:id="rId35"/>
    <p:sldId id="273" r:id="rId36"/>
    <p:sldId id="27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4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24575,'0'4'0,"0"7"0,0 5 0,0 5 0,0 3 0,0 3 0,4-4 0,2-1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6.6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0 24575,'0'5'0,"0"5"0,0 7 0,0 4 0,0 3 0,0 2 0,0 2 0,-4-5 0,-2-1 0,1 0 0,0 0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4230-B7FD-4E4C-B5B2-4045904BC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473F-ACEB-49F8-A95D-6A61961B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274C7-F08A-4876-91A8-9CB993E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97B3-94D7-4A22-B435-0E497578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D4EF-29B1-4A78-B398-5A2B7C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BBE9-6A63-4EDA-995A-EAD79F0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8EC7-64F9-4F13-A8D2-5C9FC3B8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E2A2-7773-4E16-A8D5-93608D5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33E2-52B2-4876-9733-7216E216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A079-E56A-4E17-A0FC-D7762EE2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A887-9558-4841-A3AF-2823D310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F6DE-9ED5-49FC-A345-9A2AF38A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A98D-1CD5-42B5-BDE2-CA9AE039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756F-136E-47A2-A794-D9B6C0F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9A6C-A312-4E90-A9F0-EB38A1F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7723-9D09-480D-9577-2665B4A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DEC-8E53-4784-B349-FDACDABE5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08CB-4DD2-45C1-B834-9894EC89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0E4F-4BB0-412B-B41A-864D3274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9B0C-976F-4ACE-BC2E-141EE91D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2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A5F-4437-4148-8743-D6F70E6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D3A5-8BBE-47BB-BCAB-19A676D3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A0D-663A-401E-9DEE-F46636A3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0EF8-0EAA-4201-93A9-15552B8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523-507E-488B-92ED-A9A2F6B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1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8AB-C9FE-4332-83F1-630F89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D139-9A03-47B0-9D15-7FE417199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C50-CE2B-4BB8-92E7-A92AA177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003F-7339-4477-ADBD-5C52C6B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9BC3-1A97-4885-A63F-0866594E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F191-DB09-47C8-89F7-14C7E1B4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D3B0-BA28-404C-AB69-EFF376C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D26D-8C95-4C01-8A5D-B398D173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65D54-A29C-4654-B442-5B0CCF1C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335D4-AC2D-4B97-8B5F-2CB5DB41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164F6-F70B-4FF1-A6A0-2240653A7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8F795-1F0B-429A-AF91-B87664A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EFCE-7872-415A-952A-DB2F76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9813A-0819-4E65-906E-69FC4AE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6B4-6310-4BE6-A461-B8F98E19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87F1A-F1B6-4E95-9B10-F442C62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B1F1-E13E-44B9-AF66-0095A335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AD5-1AD4-491C-8856-C69AED3F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BA6BF-D45B-47D8-9115-DD59E3D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7861C-7E8B-40DD-B0DD-2745576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A53-03D9-461F-992E-17C5CB5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5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9EA-6FEC-446C-853D-AD0E3FF2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20AD-A0F3-4AAE-88E4-2841D92A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40E46-2769-4DF1-B199-142395554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4C48B-B0F4-48F5-B35C-74D3B8A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71A7-D136-4C82-8307-A98F840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716-09C5-4113-B1C2-F8B0A5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B3C3-E107-45D3-BDD5-2DFD05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57CE-139B-49E1-8374-BB775CD9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F071-6E41-466C-9B14-A4EA52EA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535F-84CD-4DDA-8E34-1F67812C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3556-F475-4A67-9082-87887617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1954-A3A3-486F-B47A-E1A22588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EB418-2B16-4502-937C-34A362BB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665E-5C0D-48F1-862D-7FF3B3A0D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D901-2F45-463E-8A15-37DDD05A3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7014-A25C-44DA-B4E2-B466A33E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EB79-043A-444C-B8E6-690BCF4E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mYF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-data-science.github.io/pages/harug.html" TargetMode="External"/><Relationship Id="rId2" Type="http://schemas.openxmlformats.org/officeDocument/2006/relationships/hyperlink" Target="https://dsgarage.netlify.app/bootcam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yKN2C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8637/jss.v059.i10" TargetMode="External"/><Relationship Id="rId3" Type="http://schemas.openxmlformats.org/officeDocument/2006/relationships/hyperlink" Target="https://doi.org/10.1890/0012-9623-90.2.205" TargetMode="External"/><Relationship Id="rId7" Type="http://schemas.openxmlformats.org/officeDocument/2006/relationships/hyperlink" Target="https://doi.org/10.1002/ecs2.1394" TargetMode="External"/><Relationship Id="rId2" Type="http://schemas.openxmlformats.org/officeDocument/2006/relationships/hyperlink" Target="https://doi.org/10.1002/ecs2.306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03075079512331381723" TargetMode="External"/><Relationship Id="rId5" Type="http://schemas.openxmlformats.org/officeDocument/2006/relationships/hyperlink" Target="https://doi.org/10.1111/j.1751-5823.1997.tb00390.x" TargetMode="External"/><Relationship Id="rId4" Type="http://schemas.openxmlformats.org/officeDocument/2006/relationships/hyperlink" Target="https://doi.org/10.1111/j.1751-5823.2007.00029.x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alligator on body of water">
            <a:extLst>
              <a:ext uri="{FF2B5EF4-FFF2-40B4-BE49-F238E27FC236}">
                <a16:creationId xmlns:a16="http://schemas.microsoft.com/office/drawing/2014/main" id="{FF89F42D-3CF3-4E7F-8760-CF6BA54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584526" cy="68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3C594-6CB0-420A-9997-F80B0790C41C}"/>
              </a:ext>
            </a:extLst>
          </p:cNvPr>
          <p:cNvSpPr txBox="1"/>
          <p:nvPr/>
        </p:nvSpPr>
        <p:spPr>
          <a:xfrm>
            <a:off x="5512868" y="884805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/>
              <a:t>THE DREAM: Best practice for data analysis in research and HE teaching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4303-5CEB-40F8-9270-A126C055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1" y="50104"/>
            <a:ext cx="1636824" cy="126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E8FC-ABB8-4A52-9E48-04357EB1058C}"/>
              </a:ext>
            </a:extLst>
          </p:cNvPr>
          <p:cNvSpPr txBox="1"/>
          <p:nvPr/>
        </p:nvSpPr>
        <p:spPr>
          <a:xfrm>
            <a:off x="7526048" y="3111366"/>
            <a:ext cx="1895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Ed Harris</a:t>
            </a:r>
          </a:p>
          <a:p>
            <a:pPr algn="ctr"/>
            <a:r>
              <a:rPr lang="en-US"/>
              <a:t>2021-12-06</a:t>
            </a:r>
          </a:p>
          <a:p>
            <a:pPr algn="ctr"/>
            <a:r>
              <a:rPr lang="en-US"/>
              <a:t>Harper Adams</a:t>
            </a:r>
          </a:p>
          <a:p>
            <a:pPr algn="ctr"/>
            <a:r>
              <a:rPr lang="en-US"/>
              <a:t>'Supervisor Series'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3D044-EFBF-465D-BE26-41A104ADB151}"/>
              </a:ext>
            </a:extLst>
          </p:cNvPr>
          <p:cNvSpPr txBox="1"/>
          <p:nvPr/>
        </p:nvSpPr>
        <p:spPr>
          <a:xfrm>
            <a:off x="6306327" y="4861299"/>
            <a:ext cx="433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Link for this talk ppt</a:t>
            </a:r>
          </a:p>
          <a:p>
            <a:pPr algn="ctr"/>
            <a:r>
              <a:rPr lang="en-GB">
                <a:hlinkClick r:id="rId4"/>
              </a:rPr>
              <a:t>https://bit.ly/31mYFNG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72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D5668-3FE3-4CAB-B90B-94EE4A8D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8" y="1708520"/>
            <a:ext cx="6333106" cy="3207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25035-2EAD-430B-9F90-D9998E3200C7}"/>
              </a:ext>
            </a:extLst>
          </p:cNvPr>
          <p:cNvSpPr txBox="1"/>
          <p:nvPr/>
        </p:nvSpPr>
        <p:spPr>
          <a:xfrm>
            <a:off x="3166712" y="534239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There are some challenges</a:t>
            </a:r>
            <a:endParaRPr lang="en-GB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4214-BEE3-4F31-B0B3-318929D4D604}"/>
              </a:ext>
            </a:extLst>
          </p:cNvPr>
          <p:cNvSpPr txBox="1"/>
          <p:nvPr/>
        </p:nvSpPr>
        <p:spPr>
          <a:xfrm>
            <a:off x="6516397" y="3810652"/>
            <a:ext cx="55053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NB</a:t>
            </a:r>
          </a:p>
          <a:p>
            <a:r>
              <a:rPr lang="en-US" sz="2800"/>
              <a:t>-a </a:t>
            </a:r>
            <a:r>
              <a:rPr lang="en-US" sz="2800" b="1"/>
              <a:t>single stats module </a:t>
            </a:r>
            <a:r>
              <a:rPr lang="en-US" sz="2800"/>
              <a:t>is a small part</a:t>
            </a:r>
          </a:p>
          <a:p>
            <a:r>
              <a:rPr lang="en-US" sz="2800"/>
              <a:t>-</a:t>
            </a:r>
            <a:r>
              <a:rPr lang="en-US" sz="2800" b="1"/>
              <a:t>resources</a:t>
            </a:r>
          </a:p>
          <a:p>
            <a:r>
              <a:rPr lang="en-US" sz="2800"/>
              <a:t>-managing </a:t>
            </a:r>
            <a:r>
              <a:rPr lang="en-US" sz="2800" b="1"/>
              <a:t>expectations</a:t>
            </a:r>
          </a:p>
          <a:p>
            <a:r>
              <a:rPr lang="en-US" sz="2800"/>
              <a:t>-</a:t>
            </a:r>
            <a:r>
              <a:rPr lang="en-US" sz="2800" b="1"/>
              <a:t>project</a:t>
            </a:r>
            <a:r>
              <a:rPr lang="en-US" sz="2800"/>
              <a:t> is usually a large part</a:t>
            </a:r>
          </a:p>
          <a:p>
            <a:r>
              <a:rPr lang="en-US" sz="2800"/>
              <a:t>-should reinforce </a:t>
            </a:r>
            <a:r>
              <a:rPr lang="en-US" sz="2800" b="1"/>
              <a:t>numeracy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15251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25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8B3-5767-4CFE-B83C-4DF80B2ACC87}"/>
              </a:ext>
            </a:extLst>
          </p:cNvPr>
          <p:cNvSpPr txBox="1"/>
          <p:nvPr/>
        </p:nvSpPr>
        <p:spPr>
          <a:xfrm>
            <a:off x="6827110" y="3359888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58" y="3011913"/>
            <a:ext cx="538273" cy="41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4302E-4DC3-4B2C-8399-91C5BF0ED83F}"/>
              </a:ext>
            </a:extLst>
          </p:cNvPr>
          <p:cNvSpPr txBox="1"/>
          <p:nvPr/>
        </p:nvSpPr>
        <p:spPr>
          <a:xfrm>
            <a:off x="1027958" y="2319415"/>
            <a:ext cx="30439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</p:txBody>
      </p:sp>
    </p:spTree>
    <p:extLst>
      <p:ext uri="{BB962C8B-B14F-4D97-AF65-F5344CB8AC3E}">
        <p14:creationId xmlns:p14="http://schemas.microsoft.com/office/powerpoint/2010/main" val="350852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01C2F5-9B6E-46D8-93D0-17C1574C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4E25C-4814-4A03-A99E-5EEDDB10C385}"/>
              </a:ext>
            </a:extLst>
          </p:cNvPr>
          <p:cNvSpPr txBox="1"/>
          <p:nvPr/>
        </p:nvSpPr>
        <p:spPr>
          <a:xfrm>
            <a:off x="4200392" y="425233"/>
            <a:ext cx="7659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>
                <a:effectLst/>
                <a:latin typeface="Open Sans" panose="020B0606030504020204" pitchFamily="34" charset="0"/>
              </a:rPr>
              <a:t>“I milk cows for a living. Why are you teaching me to do computer programming and statistics?”</a:t>
            </a:r>
            <a:endParaRPr lang="en-GB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A071-CE74-41AB-AD77-E0F6B9D60CA1}"/>
              </a:ext>
            </a:extLst>
          </p:cNvPr>
          <p:cNvSpPr txBox="1"/>
          <p:nvPr/>
        </p:nvSpPr>
        <p:spPr>
          <a:xfrm>
            <a:off x="5544096" y="2875002"/>
            <a:ext cx="49722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(Successfully suppressed: "God, I wish I knew")</a:t>
            </a:r>
          </a:p>
          <a:p>
            <a:endParaRPr lang="en-US" sz="2400" b="1"/>
          </a:p>
          <a:p>
            <a:r>
              <a:rPr lang="en-US" sz="2400" b="1"/>
              <a:t>This is a valuable skill</a:t>
            </a:r>
          </a:p>
          <a:p>
            <a:endParaRPr lang="en-US" sz="2400" b="1"/>
          </a:p>
          <a:p>
            <a:r>
              <a:rPr lang="en-US" sz="2400" b="1"/>
              <a:t>It may seem hard but it is worth it</a:t>
            </a:r>
          </a:p>
          <a:p>
            <a:endParaRPr lang="en-US" sz="2400" b="1"/>
          </a:p>
          <a:p>
            <a:r>
              <a:rPr lang="en-US" sz="2400" b="1"/>
              <a:t>You can do this and I've got your back</a:t>
            </a:r>
          </a:p>
          <a:p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FEB79-FA44-4A7D-B3A8-980E5C537D15}"/>
              </a:ext>
            </a:extLst>
          </p:cNvPr>
          <p:cNvSpPr txBox="1"/>
          <p:nvPr/>
        </p:nvSpPr>
        <p:spPr>
          <a:xfrm>
            <a:off x="4200392" y="6063435"/>
            <a:ext cx="644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Moral: We must manage expectations and be kind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60465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2257C-B0E6-4366-97F0-EBCA3F9D7C55}"/>
              </a:ext>
            </a:extLst>
          </p:cNvPr>
          <p:cNvSpPr txBox="1"/>
          <p:nvPr/>
        </p:nvSpPr>
        <p:spPr>
          <a:xfrm>
            <a:off x="2945331" y="192505"/>
            <a:ext cx="6692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Tripartite view of curriculum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86F9A-DA45-4B42-9151-E3214845C1D9}"/>
              </a:ext>
            </a:extLst>
          </p:cNvPr>
          <p:cNvSpPr txBox="1"/>
          <p:nvPr/>
        </p:nvSpPr>
        <p:spPr>
          <a:xfrm>
            <a:off x="250257" y="6245728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Eckstein et al. 1982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F194-B339-4FE4-9026-4AD66507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72" y="1575733"/>
            <a:ext cx="7128456" cy="39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0A555-AFC0-4998-BA33-B8CA665B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1" y="975872"/>
            <a:ext cx="11610904" cy="5102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A3C41-6431-4412-A822-09EEF2629A93}"/>
              </a:ext>
            </a:extLst>
          </p:cNvPr>
          <p:cNvSpPr txBox="1"/>
          <p:nvPr/>
        </p:nvSpPr>
        <p:spPr>
          <a:xfrm>
            <a:off x="250257" y="624572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Harth 2018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F57E-A450-4721-B09B-0695D1A18156}"/>
              </a:ext>
            </a:extLst>
          </p:cNvPr>
          <p:cNvSpPr txBox="1"/>
          <p:nvPr/>
        </p:nvSpPr>
        <p:spPr>
          <a:xfrm>
            <a:off x="998619" y="187179"/>
            <a:ext cx="10387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we want versus what actually happens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09099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7024-EBE3-4459-A16A-61725E5C1641}"/>
              </a:ext>
            </a:extLst>
          </p:cNvPr>
          <p:cNvSpPr txBox="1"/>
          <p:nvPr/>
        </p:nvSpPr>
        <p:spPr>
          <a:xfrm>
            <a:off x="904775" y="539015"/>
            <a:ext cx="10911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Teaching statistics is a special case in pedagogy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95F1F-AE37-4E0E-AFC3-0A2E9D772A00}"/>
              </a:ext>
            </a:extLst>
          </p:cNvPr>
          <p:cNvSpPr txBox="1"/>
          <p:nvPr/>
        </p:nvSpPr>
        <p:spPr>
          <a:xfrm>
            <a:off x="2060443" y="1725090"/>
            <a:ext cx="8600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-non-domain concepts</a:t>
            </a:r>
          </a:p>
          <a:p>
            <a:r>
              <a:rPr lang="en-US" sz="2800"/>
              <a:t>-often taught by non-domain experts</a:t>
            </a:r>
          </a:p>
          <a:p>
            <a:r>
              <a:rPr lang="en-US" sz="2800"/>
              <a:t>-student domain knowledge greatly varies</a:t>
            </a:r>
          </a:p>
          <a:p>
            <a:r>
              <a:rPr lang="en-US" sz="2800"/>
              <a:t>-student attitude and belief greatly varies (often negative)</a:t>
            </a:r>
          </a:p>
          <a:p>
            <a:endParaRPr lang="en-US" sz="2800"/>
          </a:p>
          <a:p>
            <a:r>
              <a:rPr lang="en-US" sz="2800" b="1"/>
              <a:t>Yet</a:t>
            </a:r>
          </a:p>
          <a:p>
            <a:r>
              <a:rPr lang="en-US" sz="2800"/>
              <a:t>-foundational in many disciplines</a:t>
            </a:r>
          </a:p>
          <a:p>
            <a:r>
              <a:rPr lang="en-US" sz="2800"/>
              <a:t>-professional standards</a:t>
            </a:r>
          </a:p>
          <a:p>
            <a:r>
              <a:rPr lang="en-US" sz="2800"/>
              <a:t>-employability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7B0C-1838-44D7-8F41-C64B8EDD704D}"/>
              </a:ext>
            </a:extLst>
          </p:cNvPr>
          <p:cNvSpPr txBox="1"/>
          <p:nvPr/>
        </p:nvSpPr>
        <p:spPr>
          <a:xfrm>
            <a:off x="442762" y="6112042"/>
            <a:ext cx="227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Hulsizer &amp; Woolf 2009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2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3FDEF-BE16-4A28-A846-A95E57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9" y="1036525"/>
            <a:ext cx="10503440" cy="2813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14:cNvPr>
              <p14:cNvContentPartPr/>
              <p14:nvPr/>
            </p14:nvContentPartPr>
            <p14:xfrm>
              <a:off x="5283776" y="1160082"/>
              <a:ext cx="6120" cy="6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8136" y="1124442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14:cNvPr>
              <p14:cNvContentPartPr/>
              <p14:nvPr/>
            </p14:nvContentPartPr>
            <p14:xfrm>
              <a:off x="6322736" y="1218042"/>
              <a:ext cx="1044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6736" y="1182042"/>
                <a:ext cx="82080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E11210-190A-414B-B94C-DEEDB94090EF}"/>
              </a:ext>
            </a:extLst>
          </p:cNvPr>
          <p:cNvSpPr txBox="1"/>
          <p:nvPr/>
        </p:nvSpPr>
        <p:spPr>
          <a:xfrm>
            <a:off x="539015" y="6054291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Moore 1997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99D8-9AA5-4FA8-8017-A083A6E3A42D}"/>
              </a:ext>
            </a:extLst>
          </p:cNvPr>
          <p:cNvSpPr txBox="1"/>
          <p:nvPr/>
        </p:nvSpPr>
        <p:spPr>
          <a:xfrm>
            <a:off x="1079209" y="4298006"/>
            <a:ext cx="10033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r>
              <a:rPr lang="en-US" sz="2800" b="1"/>
              <a:t>Statistical thinking </a:t>
            </a:r>
            <a:r>
              <a:rPr lang="en-US" sz="2800"/>
              <a:t>(not memorization of equations)</a:t>
            </a:r>
          </a:p>
          <a:p>
            <a:r>
              <a:rPr lang="en-US" sz="2800"/>
              <a:t>-</a:t>
            </a:r>
            <a:r>
              <a:rPr lang="en-US" sz="2800" b="1"/>
              <a:t>More real data </a:t>
            </a:r>
            <a:r>
              <a:rPr lang="en-US" sz="2800"/>
              <a:t>(emphasize variation, subjectivitiy)</a:t>
            </a:r>
          </a:p>
          <a:p>
            <a:r>
              <a:rPr lang="en-US" sz="2800"/>
              <a:t>-</a:t>
            </a:r>
            <a:r>
              <a:rPr lang="en-US" sz="2800" b="1"/>
              <a:t>Foster active learning </a:t>
            </a:r>
            <a:r>
              <a:rPr lang="en-US" sz="2800"/>
              <a:t>(discussion, create data, present and debate)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9F55B-B31F-4907-B564-73FC97AA6A6F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33324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ve Learning vs. Passive Learning...No Contest ~ RELEVANT CHILDREN&amp;#39;S  MINISTRY">
            <a:extLst>
              <a:ext uri="{FF2B5EF4-FFF2-40B4-BE49-F238E27FC236}">
                <a16:creationId xmlns:a16="http://schemas.microsoft.com/office/drawing/2014/main" id="{D58CC287-D37E-475D-A8F6-FC911A09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3931919" y="990334"/>
            <a:ext cx="7201920" cy="52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F0DCE-473C-4D21-A52C-22236D720245}"/>
              </a:ext>
            </a:extLst>
          </p:cNvPr>
          <p:cNvSpPr txBox="1"/>
          <p:nvPr/>
        </p:nvSpPr>
        <p:spPr>
          <a:xfrm>
            <a:off x="507732" y="1780738"/>
            <a:ext cx="31113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hear, I forget;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see, I remember;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do, I understand.</a:t>
            </a:r>
          </a:p>
          <a:p>
            <a:pPr algn="l"/>
            <a:endParaRPr lang="en-GB" sz="2000" b="1" i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(old proverb)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342D7-4886-4E01-BAA0-3AEBAFE1AA7E}"/>
              </a:ext>
            </a:extLst>
          </p:cNvPr>
          <p:cNvSpPr txBox="1"/>
          <p:nvPr/>
        </p:nvSpPr>
        <p:spPr>
          <a:xfrm>
            <a:off x="250257" y="6245728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Rosenthal 2006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8A0BA-DD1F-4A62-8F0D-74FFE7D4AA96}"/>
              </a:ext>
            </a:extLst>
          </p:cNvPr>
          <p:cNvSpPr/>
          <p:nvPr/>
        </p:nvSpPr>
        <p:spPr>
          <a:xfrm>
            <a:off x="2569945" y="4922729"/>
            <a:ext cx="8490538" cy="1323000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BB262-BA55-4E49-9335-0DD7F7684BAF}"/>
              </a:ext>
            </a:extLst>
          </p:cNvPr>
          <p:cNvSpPr txBox="1"/>
          <p:nvPr/>
        </p:nvSpPr>
        <p:spPr>
          <a:xfrm>
            <a:off x="2569944" y="4976260"/>
            <a:ext cx="27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Active learning</a:t>
            </a: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E53F1-5983-40C1-9216-452AA3C3EE7A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2566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1738964" y="1659285"/>
            <a:ext cx="94135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Use open, scripted software for analysis (like R, SAS, Python) and store data in non-proprietary formats</a:t>
            </a:r>
          </a:p>
          <a:p>
            <a:endParaRPr lang="en-US" sz="3200"/>
          </a:p>
          <a:p>
            <a:r>
              <a:rPr lang="en-US" sz="3200"/>
              <a:t>-reproducibility</a:t>
            </a:r>
          </a:p>
          <a:p>
            <a:r>
              <a:rPr lang="en-US" sz="3200"/>
              <a:t>-collaboration</a:t>
            </a:r>
          </a:p>
          <a:p>
            <a:r>
              <a:rPr lang="en-US" sz="3200"/>
              <a:t>-.csv, Excel</a:t>
            </a:r>
          </a:p>
          <a:p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CC396-DE70-4FF3-9DF5-2648E6305A88}"/>
              </a:ext>
            </a:extLst>
          </p:cNvPr>
          <p:cNvSpPr txBox="1"/>
          <p:nvPr/>
        </p:nvSpPr>
        <p:spPr>
          <a:xfrm>
            <a:off x="279133" y="606240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Borer et al 2009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59566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684392" y="1905506"/>
            <a:ext cx="7048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Practice of tidy data + data dictionary </a:t>
            </a:r>
          </a:p>
          <a:p>
            <a:endParaRPr lang="en-US" sz="3200"/>
          </a:p>
          <a:p>
            <a:r>
              <a:rPr lang="en-US" sz="3200"/>
              <a:t>-rows are observations</a:t>
            </a:r>
          </a:p>
          <a:p>
            <a:r>
              <a:rPr lang="en-US" sz="3200"/>
              <a:t>-data dictionary</a:t>
            </a:r>
          </a:p>
          <a:p>
            <a:r>
              <a:rPr lang="en-US" sz="3200"/>
              <a:t>-no embedded stuff</a:t>
            </a:r>
          </a:p>
          <a:p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154005" y="614091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Wickham 2014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6611E-D90C-4FAB-8744-81B9BF7245F8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1435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99" r="3609" b="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10395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8373317" y="3400125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49A4C-E96A-41DF-9BE7-397EAA39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8" y="2983038"/>
            <a:ext cx="538273" cy="417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DB14FC-5F33-4A04-A410-2F4FB44AD84F}"/>
              </a:ext>
            </a:extLst>
          </p:cNvPr>
          <p:cNvSpPr txBox="1"/>
          <p:nvPr/>
        </p:nvSpPr>
        <p:spPr>
          <a:xfrm>
            <a:off x="172532" y="101928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</a:rPr>
              <a:t>THE DREAM: Best practice for data analysis in research and HE teaching</a:t>
            </a:r>
          </a:p>
        </p:txBody>
      </p:sp>
    </p:spTree>
    <p:extLst>
      <p:ext uri="{BB962C8B-B14F-4D97-AF65-F5344CB8AC3E}">
        <p14:creationId xmlns:p14="http://schemas.microsoft.com/office/powerpoint/2010/main" val="19826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87" y="303878"/>
            <a:ext cx="2091866" cy="1620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227FA-6D45-42AF-9417-F2017F85F3FB}"/>
              </a:ext>
            </a:extLst>
          </p:cNvPr>
          <p:cNvSpPr txBox="1"/>
          <p:nvPr/>
        </p:nvSpPr>
        <p:spPr>
          <a:xfrm>
            <a:off x="1222572" y="729610"/>
            <a:ext cx="8339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Going beyond ANOVA, and... using  </a:t>
            </a:r>
            <a:endParaRPr lang="en-GB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1346080" y="1926823"/>
            <a:ext cx="92627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-Fits best practice, free and open</a:t>
            </a:r>
          </a:p>
          <a:p>
            <a:r>
              <a:rPr lang="en-US" sz="3200"/>
              <a:t>-Most up to date stats software at present</a:t>
            </a:r>
          </a:p>
          <a:p>
            <a:r>
              <a:rPr lang="en-US" sz="3200"/>
              <a:t>-Huge, rising popularity</a:t>
            </a:r>
          </a:p>
          <a:p>
            <a:r>
              <a:rPr lang="en-US" sz="3200"/>
              <a:t>-Already common at BSc level</a:t>
            </a:r>
          </a:p>
          <a:p>
            <a:r>
              <a:rPr lang="en-GB" sz="3200"/>
              <a:t>-Confers employability advantage</a:t>
            </a:r>
          </a:p>
          <a:p>
            <a:endParaRPr lang="en-GB" sz="3200"/>
          </a:p>
          <a:p>
            <a:r>
              <a:rPr lang="en-GB" sz="3200" b="1"/>
              <a:t>Also</a:t>
            </a:r>
          </a:p>
          <a:p>
            <a:r>
              <a:rPr lang="en-GB" sz="3200"/>
              <a:t>-Easier to supervise (even if supervisor does not use R)</a:t>
            </a:r>
          </a:p>
          <a:p>
            <a:r>
              <a:rPr lang="en-GB" sz="3200"/>
              <a:t>-Professional development for staff</a:t>
            </a:r>
          </a:p>
        </p:txBody>
      </p:sp>
    </p:spTree>
    <p:extLst>
      <p:ext uri="{BB962C8B-B14F-4D97-AF65-F5344CB8AC3E}">
        <p14:creationId xmlns:p14="http://schemas.microsoft.com/office/powerpoint/2010/main" val="8170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565949" y="2233248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564345" y="1575499"/>
            <a:ext cx="7315200" cy="65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183906" y="163686"/>
            <a:ext cx="9816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software used in papers (since 1990)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Skills in job advertisements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% Job</a:t>
            </a:r>
          </a:p>
          <a:p>
            <a:pPr algn="ctr"/>
            <a:r>
              <a:rPr lang="en-US" sz="2800"/>
              <a:t>advertisements </a:t>
            </a:r>
          </a:p>
          <a:p>
            <a:pPr algn="ctr"/>
            <a:r>
              <a:rPr lang="en-US" sz="2800"/>
              <a:t>(in ecology)</a:t>
            </a:r>
          </a:p>
          <a:p>
            <a:pPr algn="ctr"/>
            <a:r>
              <a:rPr lang="en-US" sz="2800"/>
              <a:t>mentioning</a:t>
            </a:r>
          </a:p>
          <a:p>
            <a:pPr algn="ctr"/>
            <a:r>
              <a:rPr lang="en-US" sz="2800"/>
              <a:t> stats + R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hange My Mind Meme Maker">
            <a:extLst>
              <a:ext uri="{FF2B5EF4-FFF2-40B4-BE49-F238E27FC236}">
                <a16:creationId xmlns:a16="http://schemas.microsoft.com/office/drawing/2014/main" id="{052B08FB-54F5-4871-A275-9D38E54BC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 b="6667"/>
          <a:stretch/>
        </p:blipFill>
        <p:spPr bwMode="auto">
          <a:xfrm>
            <a:off x="9625" y="0"/>
            <a:ext cx="12192000" cy="6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B2B3FE-43E9-48A8-9C43-7F598DC82315}"/>
              </a:ext>
            </a:extLst>
          </p:cNvPr>
          <p:cNvSpPr txBox="1"/>
          <p:nvPr/>
        </p:nvSpPr>
        <p:spPr>
          <a:xfrm rot="20208259">
            <a:off x="5299918" y="3462331"/>
            <a:ext cx="4198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project supervision ==</a:t>
            </a:r>
          </a:p>
          <a:p>
            <a:pPr algn="ctr"/>
            <a:r>
              <a:rPr lang="en-US" sz="3200" b="1"/>
              <a:t>collaboration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130925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187BE-F314-4D94-B134-CDDF910B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34" y="240631"/>
            <a:ext cx="10183294" cy="3522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7257-03FD-419B-A460-AB8CCBBCBD7B}"/>
              </a:ext>
            </a:extLst>
          </p:cNvPr>
          <p:cNvSpPr txBox="1"/>
          <p:nvPr/>
        </p:nvSpPr>
        <p:spPr>
          <a:xfrm>
            <a:off x="539015" y="602541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Juul 1961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2252438" y="4355676"/>
            <a:ext cx="86642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(like, teachers: do better!)</a:t>
            </a:r>
          </a:p>
          <a:p>
            <a:r>
              <a:rPr lang="en-US" sz="3200"/>
              <a:t>-Overwhelming evidence suggests it's complicated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40367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44" y="1128942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1191055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0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870209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702370" y="247603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192737" y="20594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52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399491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346592" y="2614532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680118" y="20615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170911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39" y="1459041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08" y="1191056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38" y="1882718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728712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10" y="160817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478932" y="2614532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8043690" y="2614532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886633" y="261453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461640" y="96589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887110" y="94817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438588" y="108970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857908" y="1033234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431509" y="1033234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75" y="4452110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05" y="4389212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761" y="5652244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01" y="4649000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799740" y="41583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900180" y="5544711"/>
            <a:ext cx="59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tidy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391171" y="4034573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403194" y="50778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812890" y="49857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235472" y="4555599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235472" y="4982253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262337" y="5311483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746179" y="5186840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7" y="4662446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904100" y="5668800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456055" y="4143977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746598-5934-4394-969F-53FF144B8836}"/>
              </a:ext>
            </a:extLst>
          </p:cNvPr>
          <p:cNvSpPr/>
          <p:nvPr/>
        </p:nvSpPr>
        <p:spPr>
          <a:xfrm>
            <a:off x="8624236" y="3850105"/>
            <a:ext cx="2924274" cy="2810576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99A51-F35E-47C7-BB3A-C616E6B1FA75}"/>
              </a:ext>
            </a:extLst>
          </p:cNvPr>
          <p:cNvSpPr txBox="1"/>
          <p:nvPr/>
        </p:nvSpPr>
        <p:spPr>
          <a:xfrm>
            <a:off x="3403194" y="-57339"/>
            <a:ext cx="6024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Two collaborative models</a:t>
            </a:r>
            <a:endParaRPr lang="en-GB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D83BF-FF1E-4C79-8EB3-39F13E3E8D65}"/>
              </a:ext>
            </a:extLst>
          </p:cNvPr>
          <p:cNvSpPr txBox="1"/>
          <p:nvPr/>
        </p:nvSpPr>
        <p:spPr>
          <a:xfrm>
            <a:off x="192506" y="327381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1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FF09F5-1AEE-4466-8712-0C588E60F3FF}"/>
              </a:ext>
            </a:extLst>
          </p:cNvPr>
          <p:cNvSpPr txBox="1"/>
          <p:nvPr/>
        </p:nvSpPr>
        <p:spPr>
          <a:xfrm>
            <a:off x="855768" y="3608469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2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1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4" y="2484547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96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Non-reproducible </a:t>
            </a:r>
            <a:r>
              <a:rPr lang="en-US" sz="4400"/>
              <a:t>workflow</a:t>
            </a:r>
            <a:endParaRPr lang="en-GB" sz="4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5134944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-many students are not up to it ("SPSS is easier")</a:t>
            </a:r>
          </a:p>
          <a:p>
            <a:r>
              <a:rPr lang="en-US" sz="2400"/>
              <a:t>-report filters analysis - hard to give feedback</a:t>
            </a:r>
          </a:p>
          <a:p>
            <a:r>
              <a:rPr lang="en-US" sz="2400"/>
              <a:t>-recreating analysis after feedback is time consuming</a:t>
            </a:r>
          </a:p>
          <a:p>
            <a:r>
              <a:rPr lang="en-US" sz="2400"/>
              <a:t>-no record of analysis (and possibly data) after report turn-in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6254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1922422" y="235436"/>
            <a:ext cx="8719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Best practice, reproducible </a:t>
            </a:r>
            <a:r>
              <a:rPr lang="en-US" sz="4400"/>
              <a:t>workflow</a:t>
            </a:r>
            <a:endParaRPr lang="en-GB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491541" y="4891306"/>
            <a:ext cx="8373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-Exact record of analysis and data handling</a:t>
            </a:r>
          </a:p>
          <a:p>
            <a:r>
              <a:rPr lang="en-US" sz="2400"/>
              <a:t>-Report update is potentially instant for large or small suggestions</a:t>
            </a:r>
          </a:p>
          <a:p>
            <a:r>
              <a:rPr lang="en-US" sz="2400"/>
              <a:t>-Students would already 'have the tools in their toolbox'</a:t>
            </a:r>
          </a:p>
          <a:p>
            <a:r>
              <a:rPr lang="en-US" sz="2400"/>
              <a:t>-Naive colaborators can reproduce, and learn while doing so</a:t>
            </a:r>
            <a:endParaRPr lang="en-GB" sz="24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8A5943-8037-4F09-B848-5B87684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02" y="2171699"/>
            <a:ext cx="2091866" cy="1620907"/>
          </a:xfrm>
          <a:prstGeom prst="rect">
            <a:avLst/>
          </a:prstGeom>
        </p:spPr>
      </p:pic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32" y="21088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88" y="33718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23685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1834367" y="18779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1666528" y="3264300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1425798" y="17541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3437821" y="27974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F8BDD0-2F92-4C8E-8A14-28B5601EF042}"/>
              </a:ext>
            </a:extLst>
          </p:cNvPr>
          <p:cNvSpPr txBox="1"/>
          <p:nvPr/>
        </p:nvSpPr>
        <p:spPr>
          <a:xfrm>
            <a:off x="5847517" y="2705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4270099" y="22751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4270099" y="27018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4296964" y="30310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8780806" y="2906429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004" y="238203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9938727" y="338838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8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47" y="3750822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77" y="3687924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33" y="4950956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73" y="394771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622612" y="345709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454773" y="484342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214043" y="333328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226066" y="43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635762" y="42845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058344" y="3854311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058344" y="4280965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085209" y="4610195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569051" y="44855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49" y="396115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726972" y="496751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278927" y="344268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7327DC1-E87C-4471-BE50-10AD2A35B17F}"/>
              </a:ext>
            </a:extLst>
          </p:cNvPr>
          <p:cNvCxnSpPr>
            <a:cxnSpLocks/>
          </p:cNvCxnSpPr>
          <p:nvPr/>
        </p:nvCxnSpPr>
        <p:spPr>
          <a:xfrm flipV="1">
            <a:off x="1902245" y="1915424"/>
            <a:ext cx="1910432" cy="980030"/>
          </a:xfrm>
          <a:prstGeom prst="curvedConnector3">
            <a:avLst>
              <a:gd name="adj1" fmla="val -340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07162-A213-4C57-BE11-E72E64459805}"/>
              </a:ext>
            </a:extLst>
          </p:cNvPr>
          <p:cNvSpPr txBox="1"/>
          <p:nvPr/>
        </p:nvSpPr>
        <p:spPr>
          <a:xfrm>
            <a:off x="4085209" y="1425252"/>
            <a:ext cx="7368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Also, what happens before here is important</a:t>
            </a:r>
            <a:endParaRPr lang="en-GB" sz="4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C3687-8CE0-4022-A82A-61D0863F884F}"/>
              </a:ext>
            </a:extLst>
          </p:cNvPr>
          <p:cNvSpPr txBox="1"/>
          <p:nvPr/>
        </p:nvSpPr>
        <p:spPr>
          <a:xfrm>
            <a:off x="1922422" y="235436"/>
            <a:ext cx="8719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Best practice, reproducible </a:t>
            </a:r>
            <a:r>
              <a:rPr lang="en-US" sz="4400"/>
              <a:t>workflow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97610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BED07-381E-4C2B-8998-9400DA43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40" y="1477385"/>
            <a:ext cx="5769348" cy="135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3846A-E47F-40A4-85D6-A4AF0C88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943958"/>
            <a:ext cx="1327218" cy="533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3CF8A-C04D-47CC-ABF0-5F8C386D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31" y="1237888"/>
            <a:ext cx="5712642" cy="192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A7019-EA4D-4E64-952F-3138F77E1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6" y="759764"/>
            <a:ext cx="3435527" cy="514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D42734-8E08-4454-A706-AF4080519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549" y="6147087"/>
            <a:ext cx="8163464" cy="507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932FDD-455E-4BD0-AC8C-283E05A8B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27" y="3272651"/>
            <a:ext cx="7481149" cy="2767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C2BD19-67BD-4E4F-A821-A5513D779C09}"/>
              </a:ext>
            </a:extLst>
          </p:cNvPr>
          <p:cNvSpPr txBox="1"/>
          <p:nvPr/>
        </p:nvSpPr>
        <p:spPr>
          <a:xfrm>
            <a:off x="3227549" y="-64545"/>
            <a:ext cx="6098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Ending on a positive note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6026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3F228-A345-4DA5-A42B-64D750019ED6}"/>
              </a:ext>
            </a:extLst>
          </p:cNvPr>
          <p:cNvSpPr txBox="1"/>
          <p:nvPr/>
        </p:nvSpPr>
        <p:spPr>
          <a:xfrm>
            <a:off x="4187304" y="117810"/>
            <a:ext cx="3817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Some resources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445AA-5F60-4CE6-8AC9-9A58F45FA25E}"/>
              </a:ext>
            </a:extLst>
          </p:cNvPr>
          <p:cNvSpPr txBox="1"/>
          <p:nvPr/>
        </p:nvSpPr>
        <p:spPr>
          <a:xfrm>
            <a:off x="922910" y="1589484"/>
            <a:ext cx="6836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Friendly R Bootcamp </a:t>
            </a:r>
          </a:p>
          <a:p>
            <a:r>
              <a:rPr lang="en-US" sz="3200">
                <a:hlinkClick r:id="rId2"/>
              </a:rPr>
              <a:t>https://dsgarage.netlify.app/bootcamp/</a:t>
            </a:r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758DC-80DF-4135-BE54-55CF15C92C5B}"/>
              </a:ext>
            </a:extLst>
          </p:cNvPr>
          <p:cNvSpPr txBox="1"/>
          <p:nvPr/>
        </p:nvSpPr>
        <p:spPr>
          <a:xfrm>
            <a:off x="922910" y="2890391"/>
            <a:ext cx="8827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HARUG! R group </a:t>
            </a:r>
          </a:p>
          <a:p>
            <a:r>
              <a:rPr lang="en-US" sz="3200">
                <a:hlinkClick r:id="rId3"/>
              </a:rPr>
              <a:t>https://ha-data-science.github.io/pages/harug.html</a:t>
            </a:r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1B12-A40F-4881-99EF-8AC6E9D060CC}"/>
              </a:ext>
            </a:extLst>
          </p:cNvPr>
          <p:cNvSpPr txBox="1"/>
          <p:nvPr/>
        </p:nvSpPr>
        <p:spPr>
          <a:xfrm>
            <a:off x="922910" y="4118911"/>
            <a:ext cx="974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Slack for R and general stats support </a:t>
            </a:r>
            <a:r>
              <a:rPr lang="en-US" sz="3200"/>
              <a:t>join link</a:t>
            </a:r>
          </a:p>
          <a:p>
            <a:r>
              <a:rPr lang="en-US" sz="3200"/>
              <a:t>(kindly use your full real name e.g. 'Florence Nightingale')</a:t>
            </a:r>
          </a:p>
          <a:p>
            <a:r>
              <a:rPr lang="en-US" sz="3200">
                <a:hlinkClick r:id="rId4"/>
              </a:rPr>
              <a:t>https://bit.ly/31yKN2C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4138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E1AF2-DCC2-4DCB-AB25-7E8921525A54}"/>
              </a:ext>
            </a:extLst>
          </p:cNvPr>
          <p:cNvSpPr txBox="1"/>
          <p:nvPr/>
        </p:nvSpPr>
        <p:spPr>
          <a:xfrm>
            <a:off x="3869356" y="286881"/>
            <a:ext cx="404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References</a:t>
            </a:r>
            <a:endParaRPr lang="en-GB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5B1DE-85AF-4149-AC3C-608E227120A9}"/>
              </a:ext>
            </a:extLst>
          </p:cNvPr>
          <p:cNvSpPr txBox="1"/>
          <p:nvPr/>
        </p:nvSpPr>
        <p:spPr>
          <a:xfrm>
            <a:off x="273203" y="1154418"/>
            <a:ext cx="1164559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Auker, L.A., Barthelmess, E.L., 2020. Teaching R in the undergraduate ecology classroom: approaches, lessons learned, and recommendations. Ecosphere 11, e03060.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https://doi.org/10.1002/ecs2.3060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Borer, E.T., Seabloom, E.W., Jones, M.B., Schildhauer, M., 2009. Some Simple Guidelines for Effective Data Management. The Bulletin of the Ecological Society of America 90, 205–214.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https://doi.org/10.1890/0012-9623-90.2.205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Eckstein, M.A., College, Q., Travers, K.J., Shafer, S.M., 1982. A Comparative Review of Curriculum: Mathematics and International Studies in the Secondary Schools of Five Countries. 114.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Ben-Zvi, D., 2007. How Students Learn Statistics Revisited: A Current Review of Research on Teaching and Learning Statistics: How Students Learn Statistics Revisited. International Statistical Review 75, 372–396.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https://doi.org/10.1111/j.1751-5823.2007.00029.x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Hogg, B., Schau, C., Whittinghill, D., 2000. Best Practices in Introductory Statistics (Position paper prepared for the Undergraduate Statistics Education Initiative). American Statistics Association.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Harth, H., 2018. An analysis of the teaching of introductory statistics at university in “context” (PhD). University of Loughborough.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Juul, K.D., 1961. Why Can’t Johnny Read Better? 6.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Moore, D.S., 1997. New Pedagogy and New Content: The Case of Statistics. International Statistical Review 65, 123–137.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https://doi.org/10.1111/j.1751-5823.1997.tb00390.x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Rosenthal, J.S., 1995. Active learning strategies in advanced mathematics classes. Studies in Higher Education 20, 223–228.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https://doi.org/10.1080/03075079512331381723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Touchon, J.C., McCoy, M.W., 2016. The mismatch between current statistical practice and doctoral training in ecology. Ecosphere 7, e01394.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https://doi.org/10.1002/ecs2.1394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Wickham, H., 2014. Tidy Data. Journal of Statistical Software 59, 1–23.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https://doi.org/10.18637/jss.v059.i10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0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14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3733318" y="3547153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...</a:t>
            </a:r>
            <a:endParaRPr lang="en-GB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B80D-AE87-4A1F-AA5D-24587CC55130}"/>
              </a:ext>
            </a:extLst>
          </p:cNvPr>
          <p:cNvSpPr txBox="1"/>
          <p:nvPr/>
        </p:nvSpPr>
        <p:spPr>
          <a:xfrm>
            <a:off x="509054" y="1626669"/>
            <a:ext cx="11347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Why can't Alice do a 2-way ANOVA?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30750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D591F-F6AF-4296-97C4-8320E1381059}"/>
              </a:ext>
            </a:extLst>
          </p:cNvPr>
          <p:cNvSpPr txBox="1"/>
          <p:nvPr/>
        </p:nvSpPr>
        <p:spPr>
          <a:xfrm>
            <a:off x="991402" y="258601"/>
            <a:ext cx="1085604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Here is what (I think) we want for our students</a:t>
            </a:r>
          </a:p>
          <a:p>
            <a:pPr algn="ctr"/>
            <a:r>
              <a:rPr lang="en-US" sz="3200"/>
              <a:t>(narrow view)</a:t>
            </a:r>
            <a:endParaRPr lang="en-GB" sz="3200"/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D654094D-E7A5-4D02-90BC-19A83D7C6C47}"/>
              </a:ext>
            </a:extLst>
          </p:cNvPr>
          <p:cNvSpPr/>
          <p:nvPr/>
        </p:nvSpPr>
        <p:spPr>
          <a:xfrm>
            <a:off x="8440108" y="1568918"/>
            <a:ext cx="3407343" cy="3262964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DF72-B77C-48C7-8B80-582EE896C383}"/>
              </a:ext>
            </a:extLst>
          </p:cNvPr>
          <p:cNvSpPr txBox="1"/>
          <p:nvPr/>
        </p:nvSpPr>
        <p:spPr>
          <a:xfrm>
            <a:off x="8847111" y="2079057"/>
            <a:ext cx="25933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appropriate</a:t>
            </a:r>
          </a:p>
          <a:p>
            <a:pPr algn="ctr"/>
            <a:r>
              <a:rPr lang="en-US" sz="2800" b="1"/>
              <a:t>statistical</a:t>
            </a:r>
          </a:p>
          <a:p>
            <a:pPr algn="ctr"/>
            <a:r>
              <a:rPr lang="en-US" sz="2800" b="1"/>
              <a:t>literacy</a:t>
            </a:r>
          </a:p>
          <a:p>
            <a:pPr algn="ctr"/>
            <a:endParaRPr lang="en-US" sz="2800"/>
          </a:p>
          <a:p>
            <a:pPr algn="ctr"/>
            <a:r>
              <a:rPr lang="en-US" sz="2800"/>
              <a:t>domain-relevant</a:t>
            </a:r>
          </a:p>
          <a:p>
            <a:pPr algn="ctr"/>
            <a:r>
              <a:rPr lang="en-US" sz="2800" b="1"/>
              <a:t>numeracy</a:t>
            </a:r>
            <a:endParaRPr lang="en-GB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413943-435F-4044-AE2C-A54B788DD26C}"/>
              </a:ext>
            </a:extLst>
          </p:cNvPr>
          <p:cNvSpPr/>
          <p:nvPr/>
        </p:nvSpPr>
        <p:spPr>
          <a:xfrm>
            <a:off x="344549" y="1804737"/>
            <a:ext cx="2627697" cy="2497756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59674-2C7F-4B46-974F-7A5DBC696D62}"/>
              </a:ext>
            </a:extLst>
          </p:cNvPr>
          <p:cNvSpPr txBox="1"/>
          <p:nvPr/>
        </p:nvSpPr>
        <p:spPr>
          <a:xfrm>
            <a:off x="624220" y="2546850"/>
            <a:ext cx="2071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Students enter</a:t>
            </a:r>
          </a:p>
          <a:p>
            <a:pPr algn="ctr"/>
            <a:r>
              <a:rPr lang="en-US" sz="2400" b="1"/>
              <a:t>engaged and </a:t>
            </a:r>
          </a:p>
          <a:p>
            <a:pPr algn="ctr"/>
            <a:r>
              <a:rPr lang="en-US" sz="2400" b="1"/>
              <a:t>prepared</a:t>
            </a:r>
            <a:endParaRPr lang="en-GB" sz="24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FEA658-231F-473F-80F3-8C076E8CB0E6}"/>
              </a:ext>
            </a:extLst>
          </p:cNvPr>
          <p:cNvSpPr/>
          <p:nvPr/>
        </p:nvSpPr>
        <p:spPr>
          <a:xfrm>
            <a:off x="3394692" y="2233060"/>
            <a:ext cx="1934678" cy="1905802"/>
          </a:xfrm>
          <a:prstGeom prst="ellipse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64A7F-5573-4F50-8D0B-C815A87DAC70}"/>
              </a:ext>
            </a:extLst>
          </p:cNvPr>
          <p:cNvSpPr txBox="1"/>
          <p:nvPr/>
        </p:nvSpPr>
        <p:spPr>
          <a:xfrm>
            <a:off x="3704896" y="2770462"/>
            <a:ext cx="1314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data,</a:t>
            </a:r>
          </a:p>
          <a:p>
            <a:pPr algn="ctr"/>
            <a:r>
              <a:rPr lang="en-US" sz="2400" b="1"/>
              <a:t>methods</a:t>
            </a:r>
            <a:endParaRPr lang="en-GB" sz="2400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D799F8-3C02-4516-856B-9F7C21B454FF}"/>
              </a:ext>
            </a:extLst>
          </p:cNvPr>
          <p:cNvSpPr/>
          <p:nvPr/>
        </p:nvSpPr>
        <p:spPr>
          <a:xfrm>
            <a:off x="5865974" y="2233060"/>
            <a:ext cx="1934678" cy="1905802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E22B-5347-44E6-BA70-EF3059FA5B3C}"/>
              </a:ext>
            </a:extLst>
          </p:cNvPr>
          <p:cNvSpPr txBox="1"/>
          <p:nvPr/>
        </p:nvSpPr>
        <p:spPr>
          <a:xfrm>
            <a:off x="6288420" y="2967335"/>
            <a:ext cx="108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project</a:t>
            </a:r>
            <a:endParaRPr lang="en-GB" sz="24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5AB8D9-6203-4C7A-8CBD-D9514BB0779B}"/>
              </a:ext>
            </a:extLst>
          </p:cNvPr>
          <p:cNvSpPr/>
          <p:nvPr/>
        </p:nvSpPr>
        <p:spPr>
          <a:xfrm>
            <a:off x="4263367" y="5337515"/>
            <a:ext cx="5010774" cy="1261884"/>
          </a:xfrm>
          <a:prstGeom prst="ellipse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1517E-5B3B-4400-A687-438A99D6AE85}"/>
              </a:ext>
            </a:extLst>
          </p:cNvPr>
          <p:cNvSpPr txBox="1"/>
          <p:nvPr/>
        </p:nvSpPr>
        <p:spPr>
          <a:xfrm>
            <a:off x="4776847" y="5667987"/>
            <a:ext cx="4013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productive member of society</a:t>
            </a:r>
            <a:endParaRPr lang="en-GB" sz="24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DEE3-FD25-4494-AD54-9442DBDC391E}"/>
              </a:ext>
            </a:extLst>
          </p:cNvPr>
          <p:cNvCxnSpPr>
            <a:cxnSpLocks/>
          </p:cNvCxnSpPr>
          <p:nvPr/>
        </p:nvCxnSpPr>
        <p:spPr>
          <a:xfrm flipH="1">
            <a:off x="8181490" y="4685049"/>
            <a:ext cx="967645" cy="98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E4C9C-7096-4A1B-969A-D750EF3EBC4C}"/>
              </a:ext>
            </a:extLst>
          </p:cNvPr>
          <p:cNvCxnSpPr>
            <a:cxnSpLocks/>
          </p:cNvCxnSpPr>
          <p:nvPr/>
        </p:nvCxnSpPr>
        <p:spPr>
          <a:xfrm>
            <a:off x="7800652" y="3270986"/>
            <a:ext cx="1251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EBD99-BC1E-447F-BBEF-6DEC5927BA35}"/>
              </a:ext>
            </a:extLst>
          </p:cNvPr>
          <p:cNvCxnSpPr/>
          <p:nvPr/>
        </p:nvCxnSpPr>
        <p:spPr>
          <a:xfrm>
            <a:off x="5182212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4083B1-CAA6-4724-8194-CD9EB514CD41}"/>
              </a:ext>
            </a:extLst>
          </p:cNvPr>
          <p:cNvCxnSpPr/>
          <p:nvPr/>
        </p:nvCxnSpPr>
        <p:spPr>
          <a:xfrm>
            <a:off x="2695686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767674" y="196612"/>
            <a:ext cx="704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Hierarchy of statistical literacy</a:t>
            </a:r>
            <a:endParaRPr lang="en-GB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3FA0-C73B-441D-8A5A-B214589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5" y="1050651"/>
            <a:ext cx="5524835" cy="54775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28091-C486-491D-A59D-466AC2117748}"/>
              </a:ext>
            </a:extLst>
          </p:cNvPr>
          <p:cNvCxnSpPr>
            <a:cxnSpLocks/>
          </p:cNvCxnSpPr>
          <p:nvPr/>
        </p:nvCxnSpPr>
        <p:spPr>
          <a:xfrm flipH="1">
            <a:off x="7526955" y="5110791"/>
            <a:ext cx="1540043" cy="31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AD1E34-D4A3-403B-BF8E-A992A3A43FC0}"/>
              </a:ext>
            </a:extLst>
          </p:cNvPr>
          <p:cNvSpPr txBox="1"/>
          <p:nvPr/>
        </p:nvSpPr>
        <p:spPr>
          <a:xfrm>
            <a:off x="8354155" y="4549061"/>
            <a:ext cx="3837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Be a good citizen</a:t>
            </a:r>
          </a:p>
          <a:p>
            <a:pPr algn="ctr"/>
            <a:r>
              <a:rPr lang="en-US" b="1"/>
              <a:t>in a data-laden society</a:t>
            </a:r>
          </a:p>
          <a:p>
            <a:pPr algn="ctr"/>
            <a:endParaRPr lang="en-US" b="1"/>
          </a:p>
          <a:p>
            <a:r>
              <a:rPr lang="en-US"/>
              <a:t>-stats terms</a:t>
            </a:r>
          </a:p>
          <a:p>
            <a:r>
              <a:rPr lang="en-US"/>
              <a:t>-proportions, risk</a:t>
            </a:r>
          </a:p>
          <a:p>
            <a:r>
              <a:rPr lang="en-US"/>
              <a:t>-knowledge of stats language and tools</a:t>
            </a:r>
          </a:p>
          <a:p>
            <a:r>
              <a:rPr lang="en-US"/>
              <a:t>-</a:t>
            </a:r>
            <a:r>
              <a:rPr lang="en-US" b="1"/>
              <a:t>being critical of evidence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3303-7FD3-46F2-AA05-E97E143CC885}"/>
              </a:ext>
            </a:extLst>
          </p:cNvPr>
          <p:cNvSpPr txBox="1"/>
          <p:nvPr/>
        </p:nvSpPr>
        <p:spPr>
          <a:xfrm>
            <a:off x="9349471" y="1050651"/>
            <a:ext cx="2658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Making sense of evidence</a:t>
            </a:r>
          </a:p>
          <a:p>
            <a:pPr algn="ctr"/>
            <a:endParaRPr lang="en-US" b="1"/>
          </a:p>
          <a:p>
            <a:r>
              <a:rPr lang="en-US"/>
              <a:t>-Explain processes</a:t>
            </a:r>
          </a:p>
          <a:p>
            <a:r>
              <a:rPr lang="en-US"/>
              <a:t>-synthesize concepts</a:t>
            </a:r>
          </a:p>
          <a:p>
            <a:r>
              <a:rPr lang="en-US"/>
              <a:t>-</a:t>
            </a:r>
            <a:r>
              <a:rPr lang="en-US" b="1"/>
              <a:t>interpret stats results</a:t>
            </a:r>
            <a:endParaRPr lang="en-GB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074CA9-5681-4BA5-B5E3-C9B210A2F9FF}"/>
              </a:ext>
            </a:extLst>
          </p:cNvPr>
          <p:cNvCxnSpPr>
            <a:cxnSpLocks/>
          </p:cNvCxnSpPr>
          <p:nvPr/>
        </p:nvCxnSpPr>
        <p:spPr>
          <a:xfrm flipH="1">
            <a:off x="9066998" y="2616362"/>
            <a:ext cx="1010040" cy="47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B9910-BC7E-4D41-A395-C527C3D22415}"/>
              </a:ext>
            </a:extLst>
          </p:cNvPr>
          <p:cNvSpPr txBox="1"/>
          <p:nvPr/>
        </p:nvSpPr>
        <p:spPr>
          <a:xfrm>
            <a:off x="260429" y="3429000"/>
            <a:ext cx="3138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Design questions and evidence</a:t>
            </a:r>
          </a:p>
          <a:p>
            <a:pPr algn="ctr"/>
            <a:endParaRPr lang="en-US" b="1"/>
          </a:p>
          <a:p>
            <a:r>
              <a:rPr lang="en-US"/>
              <a:t>-Choose appropriate</a:t>
            </a:r>
            <a:r>
              <a:rPr lang="en-US" b="1"/>
              <a:t> methods</a:t>
            </a:r>
          </a:p>
          <a:p>
            <a:r>
              <a:rPr lang="en-US"/>
              <a:t>-</a:t>
            </a:r>
            <a:r>
              <a:rPr lang="en-US" b="1"/>
              <a:t>Design data collection</a:t>
            </a:r>
          </a:p>
          <a:p>
            <a:r>
              <a:rPr lang="en-US"/>
              <a:t>-</a:t>
            </a:r>
            <a:r>
              <a:rPr lang="en-US" b="1"/>
              <a:t>Evidence generation</a:t>
            </a:r>
            <a:endParaRPr lang="en-GB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7DFBB-59EF-44E7-84EE-7915244ADA6A}"/>
              </a:ext>
            </a:extLst>
          </p:cNvPr>
          <p:cNvCxnSpPr>
            <a:cxnSpLocks/>
          </p:cNvCxnSpPr>
          <p:nvPr/>
        </p:nvCxnSpPr>
        <p:spPr>
          <a:xfrm flipV="1">
            <a:off x="1876926" y="2527979"/>
            <a:ext cx="1366788" cy="7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64C21A-DC39-4E8B-93CC-0DB72AB68D9D}"/>
              </a:ext>
            </a:extLst>
          </p:cNvPr>
          <p:cNvSpPr txBox="1"/>
          <p:nvPr/>
        </p:nvSpPr>
        <p:spPr>
          <a:xfrm>
            <a:off x="159524" y="6281270"/>
            <a:ext cx="260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and Ben-Zvi 2007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3280645" y="221382"/>
            <a:ext cx="563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students learn?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1CAAA-1FBB-4C4A-8BFF-2954FCD2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98" y="1074887"/>
            <a:ext cx="9454942" cy="556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4C01F-52F4-4C59-981D-DE6A059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1" y="2396692"/>
            <a:ext cx="1575156" cy="2401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3C432-C703-4C55-B8E9-B96C783F22B5}"/>
              </a:ext>
            </a:extLst>
          </p:cNvPr>
          <p:cNvSpPr txBox="1"/>
          <p:nvPr/>
        </p:nvSpPr>
        <p:spPr>
          <a:xfrm>
            <a:off x="192505" y="6189044"/>
            <a:ext cx="133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Barton 2018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1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944379" y="343750"/>
            <a:ext cx="6891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I want (my teaching) </a:t>
            </a:r>
          </a:p>
          <a:p>
            <a:pPr algn="ctr"/>
            <a:r>
              <a:rPr lang="en-US" sz="4400"/>
              <a:t>to affect others?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AB30-82A6-4F09-BAF3-124A0E932DF3}"/>
              </a:ext>
            </a:extLst>
          </p:cNvPr>
          <p:cNvSpPr txBox="1"/>
          <p:nvPr/>
        </p:nvSpPr>
        <p:spPr>
          <a:xfrm>
            <a:off x="1355558" y="2589198"/>
            <a:ext cx="9480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1) My 'students' </a:t>
            </a:r>
            <a:r>
              <a:rPr lang="en-US" sz="3200" b="1"/>
              <a:t>think about </a:t>
            </a:r>
            <a:r>
              <a:rPr lang="en-US" sz="3200"/>
              <a:t>the right, </a:t>
            </a:r>
            <a:r>
              <a:rPr lang="en-US" sz="3200" b="1"/>
              <a:t>relevant things</a:t>
            </a:r>
          </a:p>
          <a:p>
            <a:endParaRPr lang="en-US" sz="3200"/>
          </a:p>
          <a:p>
            <a:r>
              <a:rPr lang="en-US" sz="3200"/>
              <a:t>2) </a:t>
            </a:r>
            <a:r>
              <a:rPr lang="en-US" sz="3200" b="1"/>
              <a:t>Learning is retained </a:t>
            </a:r>
            <a:r>
              <a:rPr lang="en-US" sz="3200"/>
              <a:t>in long-term memory</a:t>
            </a:r>
          </a:p>
          <a:p>
            <a:endParaRPr lang="en-US" sz="3200"/>
          </a:p>
          <a:p>
            <a:r>
              <a:rPr lang="en-US" sz="3200"/>
              <a:t>3) It can be </a:t>
            </a:r>
            <a:r>
              <a:rPr lang="en-US" sz="3200" b="1"/>
              <a:t>accessed and applied to new situations</a:t>
            </a:r>
          </a:p>
        </p:txBody>
      </p:sp>
    </p:spTree>
    <p:extLst>
      <p:ext uri="{BB962C8B-B14F-4D97-AF65-F5344CB8AC3E}">
        <p14:creationId xmlns:p14="http://schemas.microsoft.com/office/powerpoint/2010/main" val="182582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39A059C-78A8-4138-9AD4-DE30561D4EB2}"/>
              </a:ext>
            </a:extLst>
          </p:cNvPr>
          <p:cNvSpPr/>
          <p:nvPr/>
        </p:nvSpPr>
        <p:spPr>
          <a:xfrm>
            <a:off x="8508161" y="1024899"/>
            <a:ext cx="3389006" cy="3092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7553-08B9-4B7C-8140-B62F12AAB884}"/>
              </a:ext>
            </a:extLst>
          </p:cNvPr>
          <p:cNvSpPr txBox="1"/>
          <p:nvPr/>
        </p:nvSpPr>
        <p:spPr>
          <a:xfrm>
            <a:off x="1736892" y="155968"/>
            <a:ext cx="8869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Factors  influencing outcomes in statistical methods </a:t>
            </a:r>
          </a:p>
          <a:p>
            <a:pPr algn="ctr"/>
            <a:r>
              <a:rPr lang="en-US" sz="3200"/>
              <a:t>teaching and learning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65F87-08F9-4EC3-B950-A561F61F0001}"/>
              </a:ext>
            </a:extLst>
          </p:cNvPr>
          <p:cNvSpPr txBox="1"/>
          <p:nvPr/>
        </p:nvSpPr>
        <p:spPr>
          <a:xfrm>
            <a:off x="259970" y="619991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et al. 2000</a:t>
            </a: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35F625-D0EF-4627-8877-3AE726F774DF}"/>
              </a:ext>
            </a:extLst>
          </p:cNvPr>
          <p:cNvSpPr/>
          <p:nvPr/>
        </p:nvSpPr>
        <p:spPr>
          <a:xfrm>
            <a:off x="406828" y="1024899"/>
            <a:ext cx="3389006" cy="30924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74C78-5A85-4653-948F-C3B28830E6CF}"/>
              </a:ext>
            </a:extLst>
          </p:cNvPr>
          <p:cNvSpPr txBox="1"/>
          <p:nvPr/>
        </p:nvSpPr>
        <p:spPr>
          <a:xfrm>
            <a:off x="747654" y="1447730"/>
            <a:ext cx="29576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-experience</a:t>
            </a:r>
            <a:endParaRPr lang="en-GB" sz="2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621B5B-EA19-43D1-9971-8CAE09F55927}"/>
              </a:ext>
            </a:extLst>
          </p:cNvPr>
          <p:cNvSpPr/>
          <p:nvPr/>
        </p:nvSpPr>
        <p:spPr>
          <a:xfrm>
            <a:off x="4438566" y="1444989"/>
            <a:ext cx="3389006" cy="3092433"/>
          </a:xfrm>
          <a:prstGeom prst="ellipse">
            <a:avLst/>
          </a:prstGeom>
          <a:solidFill>
            <a:schemeClr val="accent5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0214-5E3B-4472-AB72-DBE1B3A74857}"/>
              </a:ext>
            </a:extLst>
          </p:cNvPr>
          <p:cNvSpPr txBox="1"/>
          <p:nvPr/>
        </p:nvSpPr>
        <p:spPr>
          <a:xfrm>
            <a:off x="9400503" y="1721711"/>
            <a:ext cx="1816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Institution</a:t>
            </a:r>
          </a:p>
          <a:p>
            <a:r>
              <a:rPr lang="en-US" sz="2800"/>
              <a:t>-faculty</a:t>
            </a:r>
          </a:p>
          <a:p>
            <a:r>
              <a:rPr lang="en-US" sz="2800"/>
              <a:t>-resources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B7F26-3D2C-47F9-8443-A890285DA1FF}"/>
              </a:ext>
            </a:extLst>
          </p:cNvPr>
          <p:cNvSpPr txBox="1"/>
          <p:nvPr/>
        </p:nvSpPr>
        <p:spPr>
          <a:xfrm>
            <a:off x="5181618" y="1738499"/>
            <a:ext cx="1979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Course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-instruction</a:t>
            </a:r>
          </a:p>
          <a:p>
            <a:r>
              <a:rPr lang="en-US" sz="2800"/>
              <a:t>-assessment</a:t>
            </a:r>
          </a:p>
          <a:p>
            <a:r>
              <a:rPr lang="en-GB" sz="2800"/>
              <a:t>-instructors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C9D57E-3126-412C-950C-37E484DC8FBB}"/>
              </a:ext>
            </a:extLst>
          </p:cNvPr>
          <p:cNvSpPr/>
          <p:nvPr/>
        </p:nvSpPr>
        <p:spPr>
          <a:xfrm>
            <a:off x="2929838" y="4705126"/>
            <a:ext cx="6194912" cy="2032814"/>
          </a:xfrm>
          <a:prstGeom prst="ellipse">
            <a:avLst/>
          </a:prstGeom>
          <a:solidFill>
            <a:schemeClr val="accent6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1019-AB31-4080-B4E9-33AACADF5CAA}"/>
              </a:ext>
            </a:extLst>
          </p:cNvPr>
          <p:cNvSpPr txBox="1"/>
          <p:nvPr/>
        </p:nvSpPr>
        <p:spPr>
          <a:xfrm>
            <a:off x="4643519" y="4871058"/>
            <a:ext cx="2957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Student outcomes</a:t>
            </a:r>
          </a:p>
          <a:p>
            <a:r>
              <a:rPr lang="en-US" sz="2800"/>
              <a:t>-learning</a:t>
            </a:r>
          </a:p>
          <a:p>
            <a:r>
              <a:rPr lang="en-US" sz="2800"/>
              <a:t>-persistence</a:t>
            </a:r>
          </a:p>
          <a:p>
            <a:r>
              <a:rPr lang="en-US" sz="2800"/>
              <a:t>-attitudes &amp; beliefs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7FC7B-A2DA-437D-80A3-999BC336765C}"/>
              </a:ext>
            </a:extLst>
          </p:cNvPr>
          <p:cNvCxnSpPr/>
          <p:nvPr/>
        </p:nvCxnSpPr>
        <p:spPr>
          <a:xfrm flipH="1">
            <a:off x="8730114" y="4117332"/>
            <a:ext cx="1039528" cy="984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80F16-8988-476A-ACD7-CA379FD2FFB8}"/>
              </a:ext>
            </a:extLst>
          </p:cNvPr>
          <p:cNvCxnSpPr>
            <a:cxnSpLocks/>
          </p:cNvCxnSpPr>
          <p:nvPr/>
        </p:nvCxnSpPr>
        <p:spPr>
          <a:xfrm>
            <a:off x="2675823" y="4258151"/>
            <a:ext cx="797027" cy="789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FBF26-58FB-4959-9E83-942927A51494}"/>
              </a:ext>
            </a:extLst>
          </p:cNvPr>
          <p:cNvCxnSpPr>
            <a:cxnSpLocks/>
          </p:cNvCxnSpPr>
          <p:nvPr/>
        </p:nvCxnSpPr>
        <p:spPr>
          <a:xfrm flipH="1">
            <a:off x="7827571" y="2414208"/>
            <a:ext cx="642733" cy="200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267409-ABC5-4598-AF39-6C4E701C3ADA}"/>
              </a:ext>
            </a:extLst>
          </p:cNvPr>
          <p:cNvCxnSpPr>
            <a:cxnSpLocks/>
          </p:cNvCxnSpPr>
          <p:nvPr/>
        </p:nvCxnSpPr>
        <p:spPr>
          <a:xfrm>
            <a:off x="3925738" y="2614677"/>
            <a:ext cx="441072" cy="2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1D044-0BA6-4778-8CBC-459E9D759553}"/>
              </a:ext>
            </a:extLst>
          </p:cNvPr>
          <p:cNvCxnSpPr>
            <a:cxnSpLocks/>
          </p:cNvCxnSpPr>
          <p:nvPr/>
        </p:nvCxnSpPr>
        <p:spPr>
          <a:xfrm>
            <a:off x="6171569" y="4332741"/>
            <a:ext cx="0" cy="477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1416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Comic Sans MS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16</cp:revision>
  <dcterms:created xsi:type="dcterms:W3CDTF">2021-12-05T07:53:44Z</dcterms:created>
  <dcterms:modified xsi:type="dcterms:W3CDTF">2021-12-06T11:35:51Z</dcterms:modified>
</cp:coreProperties>
</file>